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26"/>
  </p:notesMasterIdLst>
  <p:sldIdLst>
    <p:sldId id="256" r:id="rId2"/>
    <p:sldId id="273" r:id="rId3"/>
    <p:sldId id="284" r:id="rId4"/>
    <p:sldId id="264" r:id="rId5"/>
    <p:sldId id="296" r:id="rId6"/>
    <p:sldId id="276" r:id="rId7"/>
    <p:sldId id="268" r:id="rId8"/>
    <p:sldId id="278" r:id="rId9"/>
    <p:sldId id="260" r:id="rId10"/>
    <p:sldId id="286" r:id="rId11"/>
    <p:sldId id="279" r:id="rId12"/>
    <p:sldId id="291" r:id="rId13"/>
    <p:sldId id="271" r:id="rId14"/>
    <p:sldId id="292" r:id="rId15"/>
    <p:sldId id="287" r:id="rId16"/>
    <p:sldId id="280" r:id="rId17"/>
    <p:sldId id="293" r:id="rId18"/>
    <p:sldId id="288" r:id="rId19"/>
    <p:sldId id="294" r:id="rId20"/>
    <p:sldId id="281" r:id="rId21"/>
    <p:sldId id="282" r:id="rId22"/>
    <p:sldId id="285" r:id="rId23"/>
    <p:sldId id="289" r:id="rId24"/>
    <p:sldId id="29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C5A"/>
    <a:srgbClr val="9EB28E"/>
    <a:srgbClr val="B04D3B"/>
    <a:srgbClr val="F2F2F2"/>
    <a:srgbClr val="415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4"/>
    <p:restoredTop sz="94565"/>
  </p:normalViewPr>
  <p:slideViewPr>
    <p:cSldViewPr snapToGrid="0" snapToObjects="1">
      <p:cViewPr varScale="1">
        <p:scale>
          <a:sx n="90" d="100"/>
          <a:sy n="90" d="100"/>
        </p:scale>
        <p:origin x="68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3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521D5-81E8-594B-B73C-FEE003A76476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3B4B9-A3A5-454D-9574-9C324A911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2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7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296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1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82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858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03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3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645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63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077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37057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543297"/>
            <a:ext cx="2520419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2218" y="804672"/>
            <a:ext cx="6619702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672" y="2228090"/>
            <a:ext cx="2520419" cy="3706365"/>
          </a:xfrm>
        </p:spPr>
        <p:txBody>
          <a:bodyPr anchor="t" anchorCtr="1">
            <a:normAutofit/>
          </a:bodyPr>
          <a:lstStyle>
            <a:lvl1pPr marL="0" indent="0" algn="l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7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12/10/19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0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32" r:id="rId9"/>
    <p:sldLayoutId id="2147483729" r:id="rId10"/>
    <p:sldLayoutId id="2147483730" r:id="rId11"/>
    <p:sldLayoutId id="2147483731" r:id="rId12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Yu Veronica Sui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2577830"/>
            <a:ext cx="85992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Psychosis classification using SVM with diffusion MRI and cognitive test scores</a:t>
            </a:r>
          </a:p>
        </p:txBody>
      </p:sp>
    </p:spTree>
    <p:extLst>
      <p:ext uri="{BB962C8B-B14F-4D97-AF65-F5344CB8AC3E}">
        <p14:creationId xmlns:p14="http://schemas.microsoft.com/office/powerpoint/2010/main" val="1748059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Support</a:t>
            </a:r>
            <a:br>
              <a:rPr lang="en-US" dirty="0"/>
            </a:br>
            <a:r>
              <a:rPr lang="en-US" dirty="0"/>
              <a:t>vector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4342" y="1948070"/>
            <a:ext cx="6517058" cy="49099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Data-driven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Select features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 </a:t>
            </a:r>
            <a:r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training set that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are deemed “important” in a feature selection algorithm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Literature-driven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Select features that are found to be associated with schizophrenia spectrum disorder or psychosis in previous studies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804672" y="426175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Train a </a:t>
            </a:r>
            <a:r>
              <a:rPr lang="en-US" sz="1800" smtClean="0"/>
              <a:t>binary classifier that </a:t>
            </a:r>
            <a:r>
              <a:rPr lang="en-US" sz="1800" dirty="0"/>
              <a:t>distinguishes healthy controls from patients with psychosis</a:t>
            </a:r>
          </a:p>
        </p:txBody>
      </p:sp>
    </p:spTree>
    <p:extLst>
      <p:ext uri="{BB962C8B-B14F-4D97-AF65-F5344CB8AC3E}">
        <p14:creationId xmlns:p14="http://schemas.microsoft.com/office/powerpoint/2010/main" val="3566634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Support</a:t>
            </a:r>
            <a:br>
              <a:rPr lang="en-US" dirty="0"/>
            </a:br>
            <a:r>
              <a:rPr lang="en-US" dirty="0"/>
              <a:t>vector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68439" y="1294456"/>
            <a:ext cx="6517058" cy="45656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SVM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Polynomial kernel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Optimization 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K-fold cross-validation</a:t>
            </a:r>
          </a:p>
          <a:p>
            <a:pPr lvl="1"/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Hyperparameters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tuned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Polynomial degree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</a:p>
          <a:p>
            <a:pPr marL="457200" lvl="2" indent="0">
              <a:buNone/>
            </a:pP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𝜙 = 1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Box constraint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(weight of misclassifications)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9" b="5682"/>
          <a:stretch/>
        </p:blipFill>
        <p:spPr>
          <a:xfrm>
            <a:off x="5403430" y="3575504"/>
            <a:ext cx="1401505" cy="3833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31" y="4429102"/>
            <a:ext cx="4062124" cy="1117364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401835" y="4562392"/>
            <a:ext cx="262759" cy="467491"/>
          </a:xfrm>
          <a:prstGeom prst="ellipse">
            <a:avLst/>
          </a:prstGeom>
          <a:noFill/>
          <a:ln w="19050">
            <a:solidFill>
              <a:srgbClr val="C05C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804672" y="426175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Train a </a:t>
            </a:r>
            <a:r>
              <a:rPr lang="en-US" sz="1800" smtClean="0"/>
              <a:t>binary classifier that </a:t>
            </a:r>
            <a:r>
              <a:rPr lang="en-US" sz="1800" dirty="0"/>
              <a:t>distinguishes healthy controls from patients with psychosis</a:t>
            </a:r>
          </a:p>
        </p:txBody>
      </p:sp>
    </p:spTree>
    <p:extLst>
      <p:ext uri="{BB962C8B-B14F-4D97-AF65-F5344CB8AC3E}">
        <p14:creationId xmlns:p14="http://schemas.microsoft.com/office/powerpoint/2010/main" val="3709609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804672" y="426175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Train a model that distinguishes healthy controls from patients with psychosis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Support</a:t>
            </a:r>
            <a:br>
              <a:rPr lang="en-US" dirty="0"/>
            </a:br>
            <a:r>
              <a:rPr lang="en-US" dirty="0"/>
              <a:t>vector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68439" y="1294456"/>
            <a:ext cx="6517058" cy="45656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SVM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Polynomial kernel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Optimization 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K-fold cross-validation</a:t>
            </a:r>
          </a:p>
          <a:p>
            <a:pPr lvl="1"/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Hyperparameters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tuned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Polynomial degree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</a:p>
          <a:p>
            <a:pPr marL="457200" lvl="2" indent="0">
              <a:buNone/>
            </a:pP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𝜙 = 1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Box constraint 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(weight of misclassifications)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9" b="5682"/>
          <a:stretch/>
        </p:blipFill>
        <p:spPr>
          <a:xfrm>
            <a:off x="5403430" y="3575504"/>
            <a:ext cx="1401505" cy="3833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31" y="4429102"/>
            <a:ext cx="4062124" cy="1117364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401835" y="4562392"/>
            <a:ext cx="262759" cy="467491"/>
          </a:xfrm>
          <a:prstGeom prst="ellipse">
            <a:avLst/>
          </a:prstGeom>
          <a:noFill/>
          <a:ln w="19050">
            <a:solidFill>
              <a:srgbClr val="C05C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loss_func_anim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6746" r="4520"/>
          <a:stretch/>
        </p:blipFill>
        <p:spPr>
          <a:xfrm>
            <a:off x="8288012" y="1196661"/>
            <a:ext cx="3050550" cy="257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36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7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87AFFB2B-BA75-5249-A670-22BF7928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Automated 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5234" y="2810396"/>
            <a:ext cx="4893305" cy="37658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Neighborhood component analysis (NCA) feature selection from Matlab</a:t>
            </a:r>
          </a:p>
          <a:p>
            <a:pPr lvl="1"/>
            <a:r>
              <a:rPr lang="en-US" dirty="0"/>
              <a:t>Learns the weights of f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eatures that maximize prediction accuracy of the classification</a:t>
            </a:r>
          </a:p>
          <a:p>
            <a:pPr lvl="1"/>
            <a:r>
              <a:rPr lang="en-US" dirty="0"/>
              <a:t>Manually-set threshold that gave out 13 most important features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06964D71-6D9A-0549-9B54-742F2F7036DB}"/>
              </a:ext>
            </a:extLst>
          </p:cNvPr>
          <p:cNvGrpSpPr/>
          <p:nvPr/>
        </p:nvGrpSpPr>
        <p:grpSpPr>
          <a:xfrm>
            <a:off x="6800005" y="2754086"/>
            <a:ext cx="3247509" cy="2298767"/>
            <a:chOff x="6800005" y="2754086"/>
            <a:chExt cx="3247509" cy="2298767"/>
          </a:xfrm>
        </p:grpSpPr>
        <p:sp>
          <p:nvSpPr>
            <p:cNvPr id="5" name="Rectangle 4"/>
            <p:cNvSpPr/>
            <p:nvPr/>
          </p:nvSpPr>
          <p:spPr>
            <a:xfrm>
              <a:off x="6800005" y="2754086"/>
              <a:ext cx="3247509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520A6F6E-BD19-664B-B4ED-AA156AA57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44480" y="2820401"/>
              <a:ext cx="2269976" cy="2202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9525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87AFFB2B-BA75-5249-A670-22BF7928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Automated 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25234" y="2810396"/>
            <a:ext cx="4893305" cy="37658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Neighborhood component analysis (NCA) feature selection from Matlab</a:t>
            </a:r>
          </a:p>
          <a:p>
            <a:pPr lvl="1"/>
            <a:r>
              <a:rPr lang="en-US" dirty="0"/>
              <a:t>Learns the weights of f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eatures that maximize prediction accuracy of the classification</a:t>
            </a:r>
          </a:p>
          <a:p>
            <a:pPr lvl="1"/>
            <a:r>
              <a:rPr lang="en-US" dirty="0"/>
              <a:t>Manually-set threshold that gave out 13 most important features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D2F6C4A-584C-6947-BBEE-12B9131208F6}"/>
              </a:ext>
            </a:extLst>
          </p:cNvPr>
          <p:cNvSpPr/>
          <p:nvPr/>
        </p:nvSpPr>
        <p:spPr>
          <a:xfrm>
            <a:off x="729312" y="5125061"/>
            <a:ext cx="1073337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|=================================================================================================|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Iter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Eval   | Objective  | Objective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BestSoFar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BestSoFar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BoxConstraint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PolynomialOrder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    | result |            | runtime    | (observed) | (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estim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.)   |              |                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|=================================================================================================|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27 | Accept |    0.31481 |    0.05644 |    0.31481 |    0.31483 |       7.5321 |              2 |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6961CEC7-607A-9342-9D36-C0D737E152A5}"/>
              </a:ext>
            </a:extLst>
          </p:cNvPr>
          <p:cNvGrpSpPr/>
          <p:nvPr/>
        </p:nvGrpSpPr>
        <p:grpSpPr>
          <a:xfrm>
            <a:off x="6800005" y="2754086"/>
            <a:ext cx="3247509" cy="2298767"/>
            <a:chOff x="6800005" y="2754086"/>
            <a:chExt cx="3247509" cy="229876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41C3DB4-8702-614F-8214-0083A002DB6C}"/>
                </a:ext>
              </a:extLst>
            </p:cNvPr>
            <p:cNvSpPr/>
            <p:nvPr/>
          </p:nvSpPr>
          <p:spPr>
            <a:xfrm>
              <a:off x="6800005" y="2754086"/>
              <a:ext cx="3247509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xmlns="" id="{F37C6DDA-102C-2341-B8FC-FFE90491B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44480" y="2820401"/>
              <a:ext cx="2269976" cy="2202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44991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87AFFB2B-BA75-5249-A670-22BF79284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 dirty="0"/>
              <a:t>Automated Feature selection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822" y="3248546"/>
            <a:ext cx="3187700" cy="2781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064" y="3248546"/>
            <a:ext cx="3733800" cy="27813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31136" y="2570554"/>
            <a:ext cx="4893305" cy="37658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Model performance on test set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552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D27096EE-B1A2-9447-BD25-5DD09C37D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561" y="964692"/>
            <a:ext cx="8006878" cy="1188720"/>
          </a:xfrm>
        </p:spPr>
        <p:txBody>
          <a:bodyPr/>
          <a:lstStyle/>
          <a:p>
            <a:r>
              <a:rPr lang="en-US" dirty="0"/>
              <a:t>Literature-based Feature selection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4358" y="2371105"/>
            <a:ext cx="5153045" cy="4069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Select features that are found to be associated with schizophrenia spectrum disorder or psychosis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PC1 processing speed and PC2 </a:t>
            </a:r>
            <a:r>
              <a:rPr lang="en-US" dirty="0"/>
              <a:t>working memory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r>
              <a:rPr lang="en-US" dirty="0"/>
              <a:t>Brain regions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Bilateral </a:t>
            </a:r>
            <a:r>
              <a:rPr lang="mr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3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Cerebellum, ventral diencephalon</a:t>
            </a:r>
          </a:p>
          <a:p>
            <a:pPr lvl="3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Prefrontal white matter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Left hemisphere </a:t>
            </a:r>
            <a:r>
              <a:rPr lang="mr-I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…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3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Inferior temporal cortex</a:t>
            </a:r>
          </a:p>
          <a:p>
            <a:pPr lvl="3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WM tracts: inferior fronto-occipital fasciculus, inferior/superior longitudinal fasciculus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80990" y="4977483"/>
            <a:ext cx="3312125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left and right cerebellum</a:t>
            </a:r>
          </a:p>
          <a:p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left and right ventral diencephalon</a:t>
            </a:r>
          </a:p>
          <a:p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wm_lh_supramarginal+insula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wm_lh_precentral+postcentral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wm_lh_transverse+superior+middle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temporal</a:t>
            </a:r>
          </a:p>
          <a:p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left and right </a:t>
            </a:r>
            <a:r>
              <a:rPr 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wm_superiorfrontal</a:t>
            </a:r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581001"/>
            <a:ext cx="39244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Carletti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al., 2012; </a:t>
            </a:r>
            <a:r>
              <a:rPr 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Dietsche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al., 2017; Schultz et al., 2017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9352A962-F7C4-0440-AFEA-EA28C325E946}"/>
              </a:ext>
            </a:extLst>
          </p:cNvPr>
          <p:cNvGrpSpPr/>
          <p:nvPr/>
        </p:nvGrpSpPr>
        <p:grpSpPr>
          <a:xfrm>
            <a:off x="6851930" y="2538532"/>
            <a:ext cx="3247509" cy="2298767"/>
            <a:chOff x="6851930" y="2538532"/>
            <a:chExt cx="3247509" cy="2298767"/>
          </a:xfrm>
        </p:grpSpPr>
        <p:sp>
          <p:nvSpPr>
            <p:cNvPr id="10" name="Rectangle 9"/>
            <p:cNvSpPr/>
            <p:nvPr/>
          </p:nvSpPr>
          <p:spPr>
            <a:xfrm>
              <a:off x="6851930" y="2538532"/>
              <a:ext cx="3247509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DFE79551-8E76-C940-AC53-FBA365683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65884" y="2805792"/>
              <a:ext cx="2810517" cy="1858383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3F2EB571-CAE9-474E-9592-F0DA6FDE46B7}"/>
              </a:ext>
            </a:extLst>
          </p:cNvPr>
          <p:cNvGrpSpPr/>
          <p:nvPr/>
        </p:nvGrpSpPr>
        <p:grpSpPr>
          <a:xfrm>
            <a:off x="8919148" y="3477718"/>
            <a:ext cx="2321364" cy="2688507"/>
            <a:chOff x="8919148" y="3477718"/>
            <a:chExt cx="2321364" cy="2688507"/>
          </a:xfrm>
        </p:grpSpPr>
        <p:sp>
          <p:nvSpPr>
            <p:cNvPr id="13" name="Freeform 12"/>
            <p:cNvSpPr/>
            <p:nvPr/>
          </p:nvSpPr>
          <p:spPr>
            <a:xfrm>
              <a:off x="9906387" y="3959726"/>
              <a:ext cx="1334125" cy="1708879"/>
            </a:xfrm>
            <a:custGeom>
              <a:avLst/>
              <a:gdLst>
                <a:gd name="connsiteX0" fmla="*/ 0 w 1334125"/>
                <a:gd name="connsiteY0" fmla="*/ 0 h 1708879"/>
                <a:gd name="connsiteX1" fmla="*/ 1334125 w 1334125"/>
                <a:gd name="connsiteY1" fmla="*/ 0 h 1708879"/>
                <a:gd name="connsiteX2" fmla="*/ 1334125 w 1334125"/>
                <a:gd name="connsiteY2" fmla="*/ 1708879 h 1708879"/>
                <a:gd name="connsiteX3" fmla="*/ 839449 w 1334125"/>
                <a:gd name="connsiteY3" fmla="*/ 1708879 h 1708879"/>
                <a:gd name="connsiteX4" fmla="*/ 839449 w 1334125"/>
                <a:gd name="connsiteY4" fmla="*/ 1708879 h 170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125" h="1708879">
                  <a:moveTo>
                    <a:pt x="0" y="0"/>
                  </a:moveTo>
                  <a:lnTo>
                    <a:pt x="1334125" y="0"/>
                  </a:lnTo>
                  <a:lnTo>
                    <a:pt x="1334125" y="1708879"/>
                  </a:lnTo>
                  <a:lnTo>
                    <a:pt x="839449" y="1708879"/>
                  </a:lnTo>
                  <a:lnTo>
                    <a:pt x="839449" y="1708879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 flipV="1">
              <a:off x="9158992" y="5116254"/>
              <a:ext cx="1588956" cy="1049971"/>
            </a:xfrm>
            <a:custGeom>
              <a:avLst/>
              <a:gdLst>
                <a:gd name="connsiteX0" fmla="*/ 254833 w 509666"/>
                <a:gd name="connsiteY0" fmla="*/ 0 h 1199213"/>
                <a:gd name="connsiteX1" fmla="*/ 509666 w 509666"/>
                <a:gd name="connsiteY1" fmla="*/ 0 h 1199213"/>
                <a:gd name="connsiteX2" fmla="*/ 509666 w 509666"/>
                <a:gd name="connsiteY2" fmla="*/ 1199213 h 1199213"/>
                <a:gd name="connsiteX3" fmla="*/ 0 w 509666"/>
                <a:gd name="connsiteY3" fmla="*/ 1199213 h 1199213"/>
                <a:gd name="connsiteX4" fmla="*/ 0 w 509666"/>
                <a:gd name="connsiteY4" fmla="*/ 1199213 h 1199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666" h="1199213">
                  <a:moveTo>
                    <a:pt x="254833" y="0"/>
                  </a:moveTo>
                  <a:lnTo>
                    <a:pt x="509666" y="0"/>
                  </a:lnTo>
                  <a:lnTo>
                    <a:pt x="509666" y="1199213"/>
                  </a:lnTo>
                  <a:lnTo>
                    <a:pt x="0" y="1199213"/>
                  </a:lnTo>
                  <a:lnTo>
                    <a:pt x="0" y="1199213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8919148" y="3477718"/>
              <a:ext cx="974360" cy="1019331"/>
            </a:xfrm>
            <a:custGeom>
              <a:avLst/>
              <a:gdLst>
                <a:gd name="connsiteX0" fmla="*/ 0 w 974360"/>
                <a:gd name="connsiteY0" fmla="*/ 0 h 1019331"/>
                <a:gd name="connsiteX1" fmla="*/ 974360 w 974360"/>
                <a:gd name="connsiteY1" fmla="*/ 0 h 1019331"/>
                <a:gd name="connsiteX2" fmla="*/ 974360 w 974360"/>
                <a:gd name="connsiteY2" fmla="*/ 1019331 h 1019331"/>
                <a:gd name="connsiteX3" fmla="*/ 524655 w 974360"/>
                <a:gd name="connsiteY3" fmla="*/ 1019331 h 1019331"/>
                <a:gd name="connsiteX4" fmla="*/ 524655 w 974360"/>
                <a:gd name="connsiteY4" fmla="*/ 1019331 h 101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360" h="1019331">
                  <a:moveTo>
                    <a:pt x="0" y="0"/>
                  </a:moveTo>
                  <a:lnTo>
                    <a:pt x="974360" y="0"/>
                  </a:lnTo>
                  <a:lnTo>
                    <a:pt x="974360" y="1019331"/>
                  </a:lnTo>
                  <a:lnTo>
                    <a:pt x="524655" y="1019331"/>
                  </a:lnTo>
                  <a:lnTo>
                    <a:pt x="524655" y="1019331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7179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D27096EE-B1A2-9447-BD25-5DD09C37D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561" y="964692"/>
            <a:ext cx="8006878" cy="1188720"/>
          </a:xfrm>
        </p:spPr>
        <p:txBody>
          <a:bodyPr/>
          <a:lstStyle/>
          <a:p>
            <a:r>
              <a:rPr lang="en-US" dirty="0"/>
              <a:t>Literature-based Feature selection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CA9C297-05F6-264B-8C7B-909E83DD9153}"/>
              </a:ext>
            </a:extLst>
          </p:cNvPr>
          <p:cNvSpPr/>
          <p:nvPr/>
        </p:nvSpPr>
        <p:spPr>
          <a:xfrm>
            <a:off x="731982" y="4981052"/>
            <a:ext cx="107280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|=================================================================================================|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Iter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Eval   | Objective  | Objective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BestSoFar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BestSoFar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  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BoxConstraint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PolynomialOrder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    | result |            | runtime    | (observed) | (</a:t>
            </a:r>
            <a:r>
              <a:rPr lang="en-US" sz="1400" dirty="0" err="1">
                <a:solidFill>
                  <a:srgbClr val="228B22"/>
                </a:solidFill>
                <a:latin typeface="Courier" pitchFamily="2" charset="0"/>
              </a:rPr>
              <a:t>estim</a:t>
            </a:r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.)   |              |                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|=================================================================================================|</a:t>
            </a:r>
          </a:p>
          <a:p>
            <a:r>
              <a:rPr lang="en-US" sz="1400" dirty="0">
                <a:solidFill>
                  <a:srgbClr val="228B22"/>
                </a:solidFill>
                <a:latin typeface="Courier" pitchFamily="2" charset="0"/>
              </a:rPr>
              <a:t>| 22 | Accept |    0.24074 |   0.062436 |    0.24074 |    0.24028 |      0.40716 |              2 |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ECABEB66-5ABD-7D4F-8453-4C98A2C40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4358" y="2371105"/>
            <a:ext cx="5153045" cy="19819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Select features that are found to be associated with schizophrenia spectrum disorder or psychosis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PC1 processing speed and PC2 </a:t>
            </a:r>
            <a:r>
              <a:rPr lang="en-US" dirty="0"/>
              <a:t>working memory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r>
              <a:rPr lang="en-US" dirty="0"/>
              <a:t>Brain regions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0EAFF7A9-18FE-124D-A4CD-1557831B9531}"/>
              </a:ext>
            </a:extLst>
          </p:cNvPr>
          <p:cNvGrpSpPr/>
          <p:nvPr/>
        </p:nvGrpSpPr>
        <p:grpSpPr>
          <a:xfrm>
            <a:off x="6851930" y="2538532"/>
            <a:ext cx="3247509" cy="2298767"/>
            <a:chOff x="6851930" y="2538532"/>
            <a:chExt cx="3247509" cy="229876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77E7F7D1-516E-B946-857A-1C12F19171F6}"/>
                </a:ext>
              </a:extLst>
            </p:cNvPr>
            <p:cNvSpPr/>
            <p:nvPr/>
          </p:nvSpPr>
          <p:spPr>
            <a:xfrm>
              <a:off x="6851930" y="2538532"/>
              <a:ext cx="3247509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xmlns="" id="{F025F36C-4F33-354C-9634-ADAB5942C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65884" y="2805792"/>
              <a:ext cx="2810517" cy="18583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1484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D27096EE-B1A2-9447-BD25-5DD09C37D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561" y="964692"/>
            <a:ext cx="8006878" cy="1188720"/>
          </a:xfrm>
        </p:spPr>
        <p:txBody>
          <a:bodyPr/>
          <a:lstStyle/>
          <a:p>
            <a:r>
              <a:rPr lang="en-US" dirty="0"/>
              <a:t>Literature-based Feature selection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205" y="3280565"/>
            <a:ext cx="3162300" cy="2781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397" y="3280565"/>
            <a:ext cx="3733800" cy="27813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FC4658-339B-ED44-B17B-9E69FBD01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31136" y="2570554"/>
            <a:ext cx="4893305" cy="37658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Model performance on test set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792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D27096EE-B1A2-9447-BD25-5DD09C37D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561" y="964692"/>
            <a:ext cx="8006878" cy="1188720"/>
          </a:xfrm>
        </p:spPr>
        <p:txBody>
          <a:bodyPr/>
          <a:lstStyle/>
          <a:p>
            <a:r>
              <a:rPr lang="en-US" dirty="0"/>
              <a:t>Compare feature sets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A1E8A9A8-3492-444E-AAFA-FFE0A54C4844}"/>
              </a:ext>
            </a:extLst>
          </p:cNvPr>
          <p:cNvGrpSpPr/>
          <p:nvPr/>
        </p:nvGrpSpPr>
        <p:grpSpPr>
          <a:xfrm>
            <a:off x="6440827" y="3123768"/>
            <a:ext cx="3654942" cy="2587171"/>
            <a:chOff x="6800005" y="2754086"/>
            <a:chExt cx="3247509" cy="229876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53BE0325-1421-1B42-BF0C-F3F22AA1A7C8}"/>
                </a:ext>
              </a:extLst>
            </p:cNvPr>
            <p:cNvSpPr/>
            <p:nvPr/>
          </p:nvSpPr>
          <p:spPr>
            <a:xfrm>
              <a:off x="6800005" y="2754086"/>
              <a:ext cx="3247509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270AB34F-63AB-AB47-9AE0-C0573FFCC1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4" r="6046"/>
            <a:stretch/>
          </p:blipFill>
          <p:spPr>
            <a:xfrm>
              <a:off x="7203184" y="3048034"/>
              <a:ext cx="2523754" cy="1763452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19D698FF-27EC-554B-8AFE-BC0AE865FA8B}"/>
              </a:ext>
            </a:extLst>
          </p:cNvPr>
          <p:cNvGrpSpPr/>
          <p:nvPr/>
        </p:nvGrpSpPr>
        <p:grpSpPr>
          <a:xfrm>
            <a:off x="2092561" y="2941398"/>
            <a:ext cx="3664795" cy="2951910"/>
            <a:chOff x="6800005" y="2754086"/>
            <a:chExt cx="2853918" cy="229876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FD7E45B7-F4E6-2E42-B6F6-EDF4ACE8814E}"/>
                </a:ext>
              </a:extLst>
            </p:cNvPr>
            <p:cNvSpPr/>
            <p:nvPr/>
          </p:nvSpPr>
          <p:spPr>
            <a:xfrm>
              <a:off x="6800005" y="2754086"/>
              <a:ext cx="2853918" cy="229876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388D1655-1BC6-F24D-BF83-4C05E41E8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355" y="2810396"/>
              <a:ext cx="2260679" cy="2231571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2" name="Freeform 31">
            <a:extLst>
              <a:ext uri="{FF2B5EF4-FFF2-40B4-BE49-F238E27FC236}">
                <a16:creationId xmlns:a16="http://schemas.microsoft.com/office/drawing/2014/main" xmlns="" id="{6F795BCB-24CF-8643-9570-0B3EC8CBAE54}"/>
              </a:ext>
            </a:extLst>
          </p:cNvPr>
          <p:cNvSpPr/>
          <p:nvPr/>
        </p:nvSpPr>
        <p:spPr>
          <a:xfrm>
            <a:off x="4627418" y="5044209"/>
            <a:ext cx="831273" cy="235527"/>
          </a:xfrm>
          <a:custGeom>
            <a:avLst/>
            <a:gdLst>
              <a:gd name="connsiteX0" fmla="*/ 0 w 831273"/>
              <a:gd name="connsiteY0" fmla="*/ 0 h 235527"/>
              <a:gd name="connsiteX1" fmla="*/ 831273 w 831273"/>
              <a:gd name="connsiteY1" fmla="*/ 0 h 235527"/>
              <a:gd name="connsiteX2" fmla="*/ 831273 w 831273"/>
              <a:gd name="connsiteY2" fmla="*/ 235527 h 235527"/>
              <a:gd name="connsiteX3" fmla="*/ 581891 w 831273"/>
              <a:gd name="connsiteY3" fmla="*/ 235527 h 235527"/>
              <a:gd name="connsiteX4" fmla="*/ 581891 w 831273"/>
              <a:gd name="connsiteY4" fmla="*/ 235527 h 235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1273" h="235527">
                <a:moveTo>
                  <a:pt x="0" y="0"/>
                </a:moveTo>
                <a:lnTo>
                  <a:pt x="831273" y="0"/>
                </a:lnTo>
                <a:lnTo>
                  <a:pt x="831273" y="235527"/>
                </a:lnTo>
                <a:lnTo>
                  <a:pt x="581891" y="235527"/>
                </a:lnTo>
                <a:lnTo>
                  <a:pt x="581891" y="235527"/>
                </a:lnTo>
              </a:path>
            </a:pathLst>
          </a:custGeom>
          <a:noFill/>
          <a:ln w="19050">
            <a:solidFill>
              <a:srgbClr val="C05C5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xmlns="" id="{4F5BDA59-972A-B74A-AC66-AC6643EF65A1}"/>
              </a:ext>
            </a:extLst>
          </p:cNvPr>
          <p:cNvSpPr/>
          <p:nvPr/>
        </p:nvSpPr>
        <p:spPr>
          <a:xfrm>
            <a:off x="4585855" y="4835236"/>
            <a:ext cx="1371600" cy="845128"/>
          </a:xfrm>
          <a:custGeom>
            <a:avLst/>
            <a:gdLst>
              <a:gd name="connsiteX0" fmla="*/ 0 w 1371600"/>
              <a:gd name="connsiteY0" fmla="*/ 0 h 845128"/>
              <a:gd name="connsiteX1" fmla="*/ 1371600 w 1371600"/>
              <a:gd name="connsiteY1" fmla="*/ 0 h 845128"/>
              <a:gd name="connsiteX2" fmla="*/ 1371600 w 1371600"/>
              <a:gd name="connsiteY2" fmla="*/ 845128 h 845128"/>
              <a:gd name="connsiteX3" fmla="*/ 0 w 1371600"/>
              <a:gd name="connsiteY3" fmla="*/ 845128 h 84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845128">
                <a:moveTo>
                  <a:pt x="0" y="0"/>
                </a:moveTo>
                <a:lnTo>
                  <a:pt x="1371600" y="0"/>
                </a:lnTo>
                <a:lnTo>
                  <a:pt x="1371600" y="845128"/>
                </a:lnTo>
                <a:lnTo>
                  <a:pt x="0" y="845128"/>
                </a:lnTo>
              </a:path>
            </a:pathLst>
          </a:custGeom>
          <a:noFill/>
          <a:ln w="19050">
            <a:solidFill>
              <a:srgbClr val="C05C5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xmlns="" id="{1C8E930D-6CB7-4947-A616-E6E7FFAC457F}"/>
              </a:ext>
            </a:extLst>
          </p:cNvPr>
          <p:cNvCxnSpPr>
            <a:cxnSpLocks/>
          </p:cNvCxnSpPr>
          <p:nvPr/>
        </p:nvCxnSpPr>
        <p:spPr>
          <a:xfrm>
            <a:off x="5957455" y="5317836"/>
            <a:ext cx="937134" cy="0"/>
          </a:xfrm>
          <a:prstGeom prst="line">
            <a:avLst/>
          </a:prstGeom>
          <a:ln w="19050">
            <a:solidFill>
              <a:srgbClr val="C05C5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65089747-ABFA-E74B-995B-90C89A6E7ADA}"/>
              </a:ext>
            </a:extLst>
          </p:cNvPr>
          <p:cNvCxnSpPr>
            <a:cxnSpLocks/>
          </p:cNvCxnSpPr>
          <p:nvPr/>
        </p:nvCxnSpPr>
        <p:spPr>
          <a:xfrm>
            <a:off x="5458691" y="5108864"/>
            <a:ext cx="1435898" cy="0"/>
          </a:xfrm>
          <a:prstGeom prst="line">
            <a:avLst/>
          </a:prstGeom>
          <a:ln w="19050">
            <a:solidFill>
              <a:srgbClr val="C05C5A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xmlns="" id="{96853C1E-E846-AA40-8932-FCEA4E067953}"/>
              </a:ext>
            </a:extLst>
          </p:cNvPr>
          <p:cNvCxnSpPr>
            <a:cxnSpLocks/>
          </p:cNvCxnSpPr>
          <p:nvPr/>
        </p:nvCxnSpPr>
        <p:spPr>
          <a:xfrm>
            <a:off x="4241800" y="3123768"/>
            <a:ext cx="2652789" cy="457632"/>
          </a:xfrm>
          <a:prstGeom prst="bentConnector3">
            <a:avLst>
              <a:gd name="adj1" fmla="val 69628"/>
            </a:avLst>
          </a:prstGeom>
          <a:ln w="19050">
            <a:solidFill>
              <a:srgbClr val="C05C5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xmlns="" id="{7B28C45C-E210-A145-869D-BE2CECE29EA6}"/>
              </a:ext>
            </a:extLst>
          </p:cNvPr>
          <p:cNvCxnSpPr>
            <a:cxnSpLocks/>
          </p:cNvCxnSpPr>
          <p:nvPr/>
        </p:nvCxnSpPr>
        <p:spPr>
          <a:xfrm>
            <a:off x="4999578" y="3359574"/>
            <a:ext cx="1895011" cy="852853"/>
          </a:xfrm>
          <a:prstGeom prst="bentConnector3">
            <a:avLst>
              <a:gd name="adj1" fmla="val 50000"/>
            </a:avLst>
          </a:prstGeom>
          <a:ln w="19050">
            <a:solidFill>
              <a:srgbClr val="C05C5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217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3" y="2638044"/>
            <a:ext cx="4521176" cy="3101982"/>
          </a:xfrm>
        </p:spPr>
        <p:txBody>
          <a:bodyPr/>
          <a:lstStyle/>
          <a:p>
            <a:r>
              <a:rPr lang="en-US" dirty="0"/>
              <a:t>41 patients with psychosis</a:t>
            </a:r>
          </a:p>
          <a:p>
            <a:pPr lvl="1"/>
            <a:r>
              <a:rPr lang="en-US" dirty="0"/>
              <a:t>Aged 18-30</a:t>
            </a:r>
          </a:p>
          <a:p>
            <a:pPr lvl="1"/>
            <a:r>
              <a:rPr lang="en-US" dirty="0"/>
              <a:t>Diagnosis: schizophrenia, schizoaffective, bipolar with psychotic features</a:t>
            </a:r>
          </a:p>
          <a:p>
            <a:r>
              <a:rPr lang="en-US" dirty="0"/>
              <a:t>35 age-matched healthy controls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879034" cy="3101982"/>
          </a:xfrm>
        </p:spPr>
        <p:txBody>
          <a:bodyPr/>
          <a:lstStyle/>
          <a:p>
            <a:r>
              <a:rPr lang="en-US" dirty="0"/>
              <a:t>Training (54)</a:t>
            </a:r>
          </a:p>
          <a:p>
            <a:pPr lvl="1"/>
            <a:r>
              <a:rPr lang="en-US" dirty="0"/>
              <a:t>25 healthy controls</a:t>
            </a:r>
          </a:p>
          <a:p>
            <a:pPr lvl="1"/>
            <a:r>
              <a:rPr lang="en-US" dirty="0"/>
              <a:t>29 patients with psychosis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Testing (22)</a:t>
            </a:r>
          </a:p>
          <a:p>
            <a:pPr lvl="1"/>
            <a:r>
              <a:rPr lang="en-US" dirty="0"/>
              <a:t>10 healthy controls</a:t>
            </a:r>
          </a:p>
          <a:p>
            <a:pPr lvl="1"/>
            <a:r>
              <a:rPr lang="en-US" dirty="0"/>
              <a:t>12 patients with psychosis</a:t>
            </a:r>
          </a:p>
        </p:txBody>
      </p:sp>
    </p:spTree>
    <p:extLst>
      <p:ext uri="{BB962C8B-B14F-4D97-AF65-F5344CB8AC3E}">
        <p14:creationId xmlns:p14="http://schemas.microsoft.com/office/powerpoint/2010/main" val="21301245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62D14CC8-24D1-8940-8733-A2F6C728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B04D3B"/>
                </a:solidFill>
              </a:rPr>
              <a:t>Random</a:t>
            </a:r>
            <a:r>
              <a:rPr lang="en-US" dirty="0"/>
              <a:t> feature selection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B1C65F21-139D-0148-81A4-FD41F01EF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31136" y="2825542"/>
            <a:ext cx="3466282" cy="11887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Sanity check</a:t>
            </a:r>
          </a:p>
          <a:p>
            <a:r>
              <a:rPr lang="en-US" dirty="0" err="1"/>
              <a:t>feature_ID</a:t>
            </a:r>
            <a:r>
              <a:rPr lang="en-US" dirty="0"/>
              <a:t> = </a:t>
            </a:r>
            <a:r>
              <a:rPr lang="en-US" dirty="0" err="1"/>
              <a:t>randperm</a:t>
            </a:r>
            <a:r>
              <a:rPr lang="en-US" dirty="0"/>
              <a:t>(166,13)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471" y="2623612"/>
            <a:ext cx="32258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50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112934" y="413112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Hits and misses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SVM</a:t>
            </a:r>
            <a:br>
              <a:rPr lang="en-US" dirty="0"/>
            </a:br>
            <a:r>
              <a:rPr lang="en-US" dirty="0"/>
              <a:t>prediction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7A7FDF0-F541-EF46-BCCD-AD1A01660C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5082665" y="865979"/>
            <a:ext cx="1892300" cy="56134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0EFAC27F-4572-C841-9CA0-B49EAB81EECF}"/>
              </a:ext>
            </a:extLst>
          </p:cNvPr>
          <p:cNvGrpSpPr/>
          <p:nvPr/>
        </p:nvGrpSpPr>
        <p:grpSpPr>
          <a:xfrm>
            <a:off x="5082665" y="859810"/>
            <a:ext cx="1892300" cy="5474978"/>
            <a:chOff x="5427436" y="893717"/>
            <a:chExt cx="1892300" cy="54749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893717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9A3EFBD5-EBCC-DB40-982F-8039D8FBB2F3}"/>
                </a:ext>
              </a:extLst>
            </p:cNvPr>
            <p:cNvSpPr/>
            <p:nvPr/>
          </p:nvSpPr>
          <p:spPr>
            <a:xfrm>
              <a:off x="5427436" y="1899557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662498E8-EC04-4B44-B581-8B6E2D57D727}"/>
                </a:ext>
              </a:extLst>
            </p:cNvPr>
            <p:cNvSpPr/>
            <p:nvPr/>
          </p:nvSpPr>
          <p:spPr>
            <a:xfrm>
              <a:off x="5427436" y="6231535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455DEC8E-5FD4-C64F-A654-E27302ABFEDD}"/>
                </a:ext>
              </a:extLst>
            </p:cNvPr>
            <p:cNvSpPr/>
            <p:nvPr/>
          </p:nvSpPr>
          <p:spPr>
            <a:xfrm>
              <a:off x="5427436" y="3935135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EFE5177-C109-AF4B-8878-EB59C48A22C0}"/>
              </a:ext>
            </a:extLst>
          </p:cNvPr>
          <p:cNvSpPr txBox="1"/>
          <p:nvPr/>
        </p:nvSpPr>
        <p:spPr>
          <a:xfrm>
            <a:off x="4971272" y="336635"/>
            <a:ext cx="3684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– control      S – psychosis patient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307" y="865979"/>
            <a:ext cx="990600" cy="56134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5082665" y="996970"/>
            <a:ext cx="2850242" cy="5474978"/>
            <a:chOff x="5427436" y="922020"/>
            <a:chExt cx="2850242" cy="547497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1287780"/>
              <a:ext cx="2850242" cy="27432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6259838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922020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9A3EFBD5-EBCC-DB40-982F-8039D8FBB2F3}"/>
              </a:ext>
            </a:extLst>
          </p:cNvPr>
          <p:cNvSpPr/>
          <p:nvPr/>
        </p:nvSpPr>
        <p:spPr>
          <a:xfrm>
            <a:off x="9744603" y="6431309"/>
            <a:ext cx="1138256" cy="266889"/>
          </a:xfrm>
          <a:prstGeom prst="rect">
            <a:avLst/>
          </a:prstGeom>
          <a:solidFill>
            <a:srgbClr val="C05C5A">
              <a:alpha val="34902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Literature FS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9A3EFBD5-EBCC-DB40-982F-8039D8FBB2F3}"/>
              </a:ext>
            </a:extLst>
          </p:cNvPr>
          <p:cNvSpPr/>
          <p:nvPr/>
        </p:nvSpPr>
        <p:spPr>
          <a:xfrm>
            <a:off x="10882859" y="6431309"/>
            <a:ext cx="1138256" cy="266889"/>
          </a:xfrm>
          <a:prstGeom prst="rect">
            <a:avLst/>
          </a:prstGeom>
          <a:solidFill>
            <a:schemeClr val="accent1">
              <a:lumMod val="60000"/>
              <a:lumOff val="40000"/>
              <a:alpha val="34902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Automated FS</a:t>
            </a:r>
          </a:p>
        </p:txBody>
      </p:sp>
      <p:sp>
        <p:nvSpPr>
          <p:cNvPr id="5" name="TextBox 4"/>
          <p:cNvSpPr txBox="1"/>
          <p:nvPr/>
        </p:nvSpPr>
        <p:spPr>
          <a:xfrm flipH="1">
            <a:off x="9894504" y="6090561"/>
            <a:ext cx="1184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Mislabel</a:t>
            </a:r>
          </a:p>
        </p:txBody>
      </p:sp>
      <p:sp>
        <p:nvSpPr>
          <p:cNvPr id="22" name="TextBox 21"/>
          <p:cNvSpPr txBox="1"/>
          <p:nvPr/>
        </p:nvSpPr>
        <p:spPr>
          <a:xfrm flipH="1">
            <a:off x="5052683" y="6519446"/>
            <a:ext cx="2727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True                Predictions    </a:t>
            </a:r>
          </a:p>
        </p:txBody>
      </p:sp>
    </p:spTree>
    <p:extLst>
      <p:ext uri="{BB962C8B-B14F-4D97-AF65-F5344CB8AC3E}">
        <p14:creationId xmlns:p14="http://schemas.microsoft.com/office/powerpoint/2010/main" val="2515794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112934" y="413112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Hits and misses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SVM</a:t>
            </a:r>
            <a:br>
              <a:rPr lang="en-US" dirty="0"/>
            </a:br>
            <a:r>
              <a:rPr lang="en-US" dirty="0"/>
              <a:t>prediction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3AFB693-074F-814B-B0EB-77572A1C6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337" y="858548"/>
            <a:ext cx="1155700" cy="56261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18C2AEF2-8DB8-B44C-9FAC-CD25360E8A4B}"/>
              </a:ext>
            </a:extLst>
          </p:cNvPr>
          <p:cNvGrpSpPr/>
          <p:nvPr/>
        </p:nvGrpSpPr>
        <p:grpSpPr>
          <a:xfrm>
            <a:off x="8359337" y="870051"/>
            <a:ext cx="1155700" cy="5601897"/>
            <a:chOff x="8240074" y="911389"/>
            <a:chExt cx="1155700" cy="560189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C4B2F612-997D-2A41-87F9-DEC8E755AC5B}"/>
                </a:ext>
              </a:extLst>
            </p:cNvPr>
            <p:cNvSpPr/>
            <p:nvPr/>
          </p:nvSpPr>
          <p:spPr>
            <a:xfrm>
              <a:off x="8240074" y="911389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97CA0159-FDF0-E649-94C4-97D9866ECCB1}"/>
                </a:ext>
              </a:extLst>
            </p:cNvPr>
            <p:cNvSpPr/>
            <p:nvPr/>
          </p:nvSpPr>
          <p:spPr>
            <a:xfrm>
              <a:off x="8240074" y="1908435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E5AEE589-87C5-6C4C-816A-06208561E352}"/>
                </a:ext>
              </a:extLst>
            </p:cNvPr>
            <p:cNvSpPr/>
            <p:nvPr/>
          </p:nvSpPr>
          <p:spPr>
            <a:xfrm>
              <a:off x="8240074" y="6238966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C7A7FDF0-F541-EF46-BCCD-AD1A01660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082665" y="865979"/>
            <a:ext cx="1892300" cy="56134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0EFAC27F-4572-C841-9CA0-B49EAB81EECF}"/>
              </a:ext>
            </a:extLst>
          </p:cNvPr>
          <p:cNvGrpSpPr/>
          <p:nvPr/>
        </p:nvGrpSpPr>
        <p:grpSpPr>
          <a:xfrm>
            <a:off x="5082665" y="859810"/>
            <a:ext cx="1892300" cy="5474978"/>
            <a:chOff x="5427436" y="893717"/>
            <a:chExt cx="1892300" cy="5474978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893717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xmlns="" id="{9A3EFBD5-EBCC-DB40-982F-8039D8FBB2F3}"/>
                </a:ext>
              </a:extLst>
            </p:cNvPr>
            <p:cNvSpPr/>
            <p:nvPr/>
          </p:nvSpPr>
          <p:spPr>
            <a:xfrm>
              <a:off x="5427436" y="1899557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662498E8-EC04-4B44-B581-8B6E2D57D727}"/>
                </a:ext>
              </a:extLst>
            </p:cNvPr>
            <p:cNvSpPr/>
            <p:nvPr/>
          </p:nvSpPr>
          <p:spPr>
            <a:xfrm>
              <a:off x="5427436" y="6231535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455DEC8E-5FD4-C64F-A654-E27302ABFEDD}"/>
                </a:ext>
              </a:extLst>
            </p:cNvPr>
            <p:cNvSpPr/>
            <p:nvPr/>
          </p:nvSpPr>
          <p:spPr>
            <a:xfrm>
              <a:off x="5427436" y="3935135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8EFE5177-C109-AF4B-8878-EB59C48A22C0}"/>
              </a:ext>
            </a:extLst>
          </p:cNvPr>
          <p:cNvSpPr txBox="1"/>
          <p:nvPr/>
        </p:nvSpPr>
        <p:spPr>
          <a:xfrm>
            <a:off x="4971272" y="336635"/>
            <a:ext cx="3684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– control      S – psychosis patient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307" y="865979"/>
            <a:ext cx="990600" cy="5613400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5082665" y="996970"/>
            <a:ext cx="2850242" cy="5474978"/>
            <a:chOff x="5427436" y="922020"/>
            <a:chExt cx="2850242" cy="5474978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1287780"/>
              <a:ext cx="2850242" cy="27432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6259838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922020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4C266FE9-B25A-1942-89AE-3B39941313CC}"/>
              </a:ext>
            </a:extLst>
          </p:cNvPr>
          <p:cNvSpPr txBox="1"/>
          <p:nvPr/>
        </p:nvSpPr>
        <p:spPr>
          <a:xfrm>
            <a:off x="9706887" y="928390"/>
            <a:ext cx="244739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/>
              <a:t>SZ   – schizophrenia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SZA – schizoaffective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BPF  – bipolar with 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   psychotic features</a:t>
            </a:r>
          </a:p>
        </p:txBody>
      </p:sp>
      <p:sp>
        <p:nvSpPr>
          <p:cNvPr id="48" name="TextBox 47"/>
          <p:cNvSpPr txBox="1"/>
          <p:nvPr/>
        </p:nvSpPr>
        <p:spPr>
          <a:xfrm flipH="1">
            <a:off x="5052683" y="6519446"/>
            <a:ext cx="2727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True                Predictions   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1C55EB7F-08E5-8440-9964-1D5A166482AE}"/>
              </a:ext>
            </a:extLst>
          </p:cNvPr>
          <p:cNvSpPr/>
          <p:nvPr/>
        </p:nvSpPr>
        <p:spPr>
          <a:xfrm>
            <a:off x="9744603" y="6431309"/>
            <a:ext cx="1138256" cy="266889"/>
          </a:xfrm>
          <a:prstGeom prst="rect">
            <a:avLst/>
          </a:prstGeom>
          <a:solidFill>
            <a:srgbClr val="C05C5A">
              <a:alpha val="34902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Literature FS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7E768343-81EA-1C4B-8979-8C620C922163}"/>
              </a:ext>
            </a:extLst>
          </p:cNvPr>
          <p:cNvSpPr/>
          <p:nvPr/>
        </p:nvSpPr>
        <p:spPr>
          <a:xfrm>
            <a:off x="10882859" y="6431309"/>
            <a:ext cx="1138256" cy="266889"/>
          </a:xfrm>
          <a:prstGeom prst="rect">
            <a:avLst/>
          </a:prstGeom>
          <a:solidFill>
            <a:schemeClr val="accent1">
              <a:lumMod val="60000"/>
              <a:lumOff val="40000"/>
              <a:alpha val="34902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Automated FS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2742E680-BF32-9E49-8127-D7512324DBC4}"/>
              </a:ext>
            </a:extLst>
          </p:cNvPr>
          <p:cNvSpPr txBox="1"/>
          <p:nvPr/>
        </p:nvSpPr>
        <p:spPr>
          <a:xfrm flipH="1">
            <a:off x="9894504" y="6090561"/>
            <a:ext cx="1184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Mislabel</a:t>
            </a:r>
          </a:p>
        </p:txBody>
      </p:sp>
    </p:spTree>
    <p:extLst>
      <p:ext uri="{BB962C8B-B14F-4D97-AF65-F5344CB8AC3E}">
        <p14:creationId xmlns:p14="http://schemas.microsoft.com/office/powerpoint/2010/main" val="225219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112934" y="413112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Hits and misses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SVM</a:t>
            </a:r>
            <a:br>
              <a:rPr lang="en-US" dirty="0"/>
            </a:br>
            <a:r>
              <a:rPr lang="en-US" dirty="0"/>
              <a:t>prediction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3AFB693-074F-814B-B0EB-77572A1C6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337" y="858548"/>
            <a:ext cx="1155700" cy="56261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18C2AEF2-8DB8-B44C-9FAC-CD25360E8A4B}"/>
              </a:ext>
            </a:extLst>
          </p:cNvPr>
          <p:cNvGrpSpPr/>
          <p:nvPr/>
        </p:nvGrpSpPr>
        <p:grpSpPr>
          <a:xfrm>
            <a:off x="8359337" y="870051"/>
            <a:ext cx="1155700" cy="5601897"/>
            <a:chOff x="8240074" y="911389"/>
            <a:chExt cx="1155700" cy="560189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C4B2F612-997D-2A41-87F9-DEC8E755AC5B}"/>
                </a:ext>
              </a:extLst>
            </p:cNvPr>
            <p:cNvSpPr/>
            <p:nvPr/>
          </p:nvSpPr>
          <p:spPr>
            <a:xfrm>
              <a:off x="8240074" y="911389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97CA0159-FDF0-E649-94C4-97D9866ECCB1}"/>
                </a:ext>
              </a:extLst>
            </p:cNvPr>
            <p:cNvSpPr/>
            <p:nvPr/>
          </p:nvSpPr>
          <p:spPr>
            <a:xfrm>
              <a:off x="8240074" y="1908435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E5AEE589-87C5-6C4C-816A-06208561E352}"/>
                </a:ext>
              </a:extLst>
            </p:cNvPr>
            <p:cNvSpPr/>
            <p:nvPr/>
          </p:nvSpPr>
          <p:spPr>
            <a:xfrm>
              <a:off x="8240074" y="6238966"/>
              <a:ext cx="1155700" cy="274320"/>
            </a:xfrm>
            <a:prstGeom prst="rect">
              <a:avLst/>
            </a:prstGeom>
            <a:solidFill>
              <a:schemeClr val="accent2">
                <a:lumMod val="75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4C266FE9-B25A-1942-89AE-3B39941313CC}"/>
              </a:ext>
            </a:extLst>
          </p:cNvPr>
          <p:cNvSpPr txBox="1"/>
          <p:nvPr/>
        </p:nvSpPr>
        <p:spPr>
          <a:xfrm>
            <a:off x="9706887" y="928390"/>
            <a:ext cx="244739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/>
              <a:t>SZ   – schizophrenia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SZA – schizoaffective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BPF  – bipolar with 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   psychotic features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C7A7FDF0-F541-EF46-BCCD-AD1A01660C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082665" y="865979"/>
            <a:ext cx="1892300" cy="56134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0EFAC27F-4572-C841-9CA0-B49EAB81EECF}"/>
              </a:ext>
            </a:extLst>
          </p:cNvPr>
          <p:cNvGrpSpPr/>
          <p:nvPr/>
        </p:nvGrpSpPr>
        <p:grpSpPr>
          <a:xfrm>
            <a:off x="5082665" y="859810"/>
            <a:ext cx="1892300" cy="5474978"/>
            <a:chOff x="5427436" y="893717"/>
            <a:chExt cx="1892300" cy="5474978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893717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xmlns="" id="{9A3EFBD5-EBCC-DB40-982F-8039D8FBB2F3}"/>
                </a:ext>
              </a:extLst>
            </p:cNvPr>
            <p:cNvSpPr/>
            <p:nvPr/>
          </p:nvSpPr>
          <p:spPr>
            <a:xfrm>
              <a:off x="5427436" y="1899557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xmlns="" id="{662498E8-EC04-4B44-B581-8B6E2D57D727}"/>
                </a:ext>
              </a:extLst>
            </p:cNvPr>
            <p:cNvSpPr/>
            <p:nvPr/>
          </p:nvSpPr>
          <p:spPr>
            <a:xfrm>
              <a:off x="5427436" y="6231535"/>
              <a:ext cx="1892300" cy="13716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455DEC8E-5FD4-C64F-A654-E27302ABFEDD}"/>
                </a:ext>
              </a:extLst>
            </p:cNvPr>
            <p:cNvSpPr/>
            <p:nvPr/>
          </p:nvSpPr>
          <p:spPr>
            <a:xfrm>
              <a:off x="5427436" y="3935135"/>
              <a:ext cx="1892300" cy="274320"/>
            </a:xfrm>
            <a:prstGeom prst="rect">
              <a:avLst/>
            </a:prstGeom>
            <a:solidFill>
              <a:srgbClr val="C05C5A">
                <a:alpha val="34902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8EFE5177-C109-AF4B-8878-EB59C48A22C0}"/>
              </a:ext>
            </a:extLst>
          </p:cNvPr>
          <p:cNvSpPr txBox="1"/>
          <p:nvPr/>
        </p:nvSpPr>
        <p:spPr>
          <a:xfrm>
            <a:off x="4971272" y="336635"/>
            <a:ext cx="3684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– control      S – psychosis patient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307" y="865979"/>
            <a:ext cx="990600" cy="5613400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5082665" y="996970"/>
            <a:ext cx="2850242" cy="5474978"/>
            <a:chOff x="5427436" y="922020"/>
            <a:chExt cx="2850242" cy="5474978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1287780"/>
              <a:ext cx="2850242" cy="27432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6259838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xmlns="" id="{8740D438-CDD1-7344-B35C-DFC6F9DC599B}"/>
                </a:ext>
              </a:extLst>
            </p:cNvPr>
            <p:cNvSpPr/>
            <p:nvPr/>
          </p:nvSpPr>
          <p:spPr>
            <a:xfrm>
              <a:off x="5427436" y="922020"/>
              <a:ext cx="2850242" cy="13716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4902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xmlns="" id="{A03EE18C-985F-0E41-9222-5A05BB6F4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706887" y="3027508"/>
            <a:ext cx="2447397" cy="29021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BPF mislabeled as control</a:t>
            </a:r>
          </a:p>
          <a:p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Underrepresented </a:t>
            </a:r>
          </a:p>
          <a:p>
            <a:pPr lvl="1"/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27 SZ+SZA</a:t>
            </a:r>
          </a:p>
          <a:p>
            <a:pPr lvl="1"/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14 BPF</a:t>
            </a:r>
          </a:p>
          <a:p>
            <a:r>
              <a:rPr lang="en-US" sz="1700" dirty="0"/>
              <a:t>Higher within-group variance</a:t>
            </a:r>
          </a:p>
          <a:p>
            <a:pPr lvl="1"/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BPF is less severe than SZ-spectrum disorder</a:t>
            </a:r>
          </a:p>
        </p:txBody>
      </p:sp>
      <p:sp>
        <p:nvSpPr>
          <p:cNvPr id="26" name="TextBox 25"/>
          <p:cNvSpPr txBox="1"/>
          <p:nvPr/>
        </p:nvSpPr>
        <p:spPr>
          <a:xfrm flipH="1">
            <a:off x="5052683" y="6519446"/>
            <a:ext cx="2727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True                Predictions   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272AF506-1DA9-2D40-9FC4-EDE145219D45}"/>
              </a:ext>
            </a:extLst>
          </p:cNvPr>
          <p:cNvSpPr/>
          <p:nvPr/>
        </p:nvSpPr>
        <p:spPr>
          <a:xfrm>
            <a:off x="9744603" y="6431309"/>
            <a:ext cx="1138256" cy="266889"/>
          </a:xfrm>
          <a:prstGeom prst="rect">
            <a:avLst/>
          </a:prstGeom>
          <a:solidFill>
            <a:srgbClr val="C05C5A">
              <a:alpha val="34902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Literature FS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90A013EB-F2F5-0047-9C5C-7CE123839B13}"/>
              </a:ext>
            </a:extLst>
          </p:cNvPr>
          <p:cNvSpPr/>
          <p:nvPr/>
        </p:nvSpPr>
        <p:spPr>
          <a:xfrm>
            <a:off x="10882859" y="6431309"/>
            <a:ext cx="1138256" cy="266889"/>
          </a:xfrm>
          <a:prstGeom prst="rect">
            <a:avLst/>
          </a:prstGeom>
          <a:solidFill>
            <a:schemeClr val="accent1">
              <a:lumMod val="60000"/>
              <a:lumOff val="40000"/>
              <a:alpha val="34902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Automated FS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59FA2BEC-7A51-6741-A126-E44CB8430B8C}"/>
              </a:ext>
            </a:extLst>
          </p:cNvPr>
          <p:cNvSpPr txBox="1"/>
          <p:nvPr/>
        </p:nvSpPr>
        <p:spPr>
          <a:xfrm flipH="1">
            <a:off x="9894504" y="6090561"/>
            <a:ext cx="11842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Mislabel</a:t>
            </a:r>
          </a:p>
        </p:txBody>
      </p:sp>
    </p:spTree>
    <p:extLst>
      <p:ext uri="{BB962C8B-B14F-4D97-AF65-F5344CB8AC3E}">
        <p14:creationId xmlns:p14="http://schemas.microsoft.com/office/powerpoint/2010/main" val="1199363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badi MT Condensed Light" charset="0"/>
                <a:ea typeface="Abadi MT Condensed Light" charset="0"/>
                <a:cs typeface="Abadi MT Condensed Light" charset="0"/>
              </a:rPr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2825480"/>
            <a:ext cx="85992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7604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3" y="2638044"/>
            <a:ext cx="4521176" cy="3101982"/>
          </a:xfrm>
        </p:spPr>
        <p:txBody>
          <a:bodyPr/>
          <a:lstStyle/>
          <a:p>
            <a:r>
              <a:rPr lang="en-US" dirty="0"/>
              <a:t>Diffusion MRI data</a:t>
            </a:r>
          </a:p>
          <a:p>
            <a:pPr lvl="1"/>
            <a:r>
              <a:rPr lang="en-US" dirty="0"/>
              <a:t>Mean diffusion kurtosis, whole brain coverage</a:t>
            </a:r>
          </a:p>
          <a:p>
            <a:pPr lvl="1"/>
            <a:r>
              <a:rPr lang="en-US" dirty="0"/>
              <a:t>Treating every brain region as a variable</a:t>
            </a:r>
          </a:p>
          <a:p>
            <a:pPr lvl="1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879034" cy="3101982"/>
          </a:xfrm>
        </p:spPr>
        <p:txBody>
          <a:bodyPr/>
          <a:lstStyle/>
          <a:p>
            <a:r>
              <a:rPr lang="en-US" dirty="0"/>
              <a:t>Cognitive test scores</a:t>
            </a:r>
          </a:p>
          <a:p>
            <a:pPr lvl="1"/>
            <a:r>
              <a:rPr lang="en-US" dirty="0"/>
              <a:t>24 tests in total</a:t>
            </a:r>
          </a:p>
          <a:p>
            <a:pPr lvl="2"/>
            <a:r>
              <a:rPr lang="en-US" dirty="0"/>
              <a:t>IQ</a:t>
            </a:r>
          </a:p>
          <a:p>
            <a:pPr lvl="2"/>
            <a:r>
              <a:rPr lang="en-US" dirty="0"/>
              <a:t>Recall/recognition</a:t>
            </a:r>
          </a:p>
          <a:p>
            <a:pPr lvl="2"/>
            <a:r>
              <a:rPr lang="en-US" dirty="0"/>
              <a:t>Symbol coding</a:t>
            </a:r>
          </a:p>
          <a:p>
            <a:pPr lvl="2"/>
            <a:r>
              <a:rPr lang="en-US" dirty="0"/>
              <a:t>Processing speed</a:t>
            </a:r>
          </a:p>
          <a:p>
            <a:pPr lvl="2"/>
            <a:r>
              <a:rPr lang="en-US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BF2C01C-61A5-1349-A5F2-6EDF1FC92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913" y="3893003"/>
            <a:ext cx="2035902" cy="16397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09B53A9-D01F-2A4C-AC52-83931C82432C}"/>
              </a:ext>
            </a:extLst>
          </p:cNvPr>
          <p:cNvSpPr txBox="1"/>
          <p:nvPr/>
        </p:nvSpPr>
        <p:spPr>
          <a:xfrm>
            <a:off x="3710467" y="3890970"/>
            <a:ext cx="2392622" cy="1624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left and right hemispheres: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- 34 grey matter regions each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- 34 white matter regions each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- 7 subcortical structures each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- 4 cerebellum and diencephalon    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regions each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Corpus callosum: 5 sub-regions</a:t>
            </a:r>
          </a:p>
        </p:txBody>
      </p:sp>
    </p:spTree>
    <p:extLst>
      <p:ext uri="{BB962C8B-B14F-4D97-AF65-F5344CB8AC3E}">
        <p14:creationId xmlns:p14="http://schemas.microsoft.com/office/powerpoint/2010/main" val="1123157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3" y="2638044"/>
            <a:ext cx="4521176" cy="3101982"/>
          </a:xfrm>
        </p:spPr>
        <p:txBody>
          <a:bodyPr/>
          <a:lstStyle/>
          <a:p>
            <a:r>
              <a:rPr lang="en-US" dirty="0"/>
              <a:t>Diffusion MRI data</a:t>
            </a:r>
          </a:p>
          <a:p>
            <a:pPr lvl="1"/>
            <a:r>
              <a:rPr lang="en-US" dirty="0"/>
              <a:t>Mean diffusion kurtosis, whole brain coverage</a:t>
            </a:r>
          </a:p>
          <a:p>
            <a:pPr lvl="1"/>
            <a:r>
              <a:rPr lang="en-US" dirty="0">
                <a:solidFill>
                  <a:srgbClr val="C05C5A"/>
                </a:solidFill>
              </a:rPr>
              <a:t>Average corresponding regions in the left and right hemisphere?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879034" cy="3101982"/>
          </a:xfrm>
        </p:spPr>
        <p:txBody>
          <a:bodyPr/>
          <a:lstStyle/>
          <a:p>
            <a:r>
              <a:rPr lang="en-US" dirty="0"/>
              <a:t>Cognitive test data</a:t>
            </a:r>
          </a:p>
          <a:p>
            <a:pPr lvl="1"/>
            <a:r>
              <a:rPr lang="en-US" dirty="0"/>
              <a:t>24 tests in total</a:t>
            </a:r>
          </a:p>
          <a:p>
            <a:pPr lvl="2"/>
            <a:r>
              <a:rPr lang="en-US" dirty="0">
                <a:solidFill>
                  <a:srgbClr val="C05C5A"/>
                </a:solidFill>
              </a:rPr>
              <a:t>3 PCs: processing speed, working memory, learning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577" y="4110558"/>
            <a:ext cx="2747899" cy="24601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376" y="4110558"/>
            <a:ext cx="2008676" cy="25460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1989832-2996-1D4C-9457-0BC8D6D1E4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082" t="75996" b="13493"/>
          <a:stretch/>
        </p:blipFill>
        <p:spPr>
          <a:xfrm>
            <a:off x="4073685" y="6326544"/>
            <a:ext cx="2341145" cy="5606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EE58428E-1B9B-914E-8202-07786657777E}"/>
              </a:ext>
            </a:extLst>
          </p:cNvPr>
          <p:cNvGrpSpPr/>
          <p:nvPr/>
        </p:nvGrpSpPr>
        <p:grpSpPr>
          <a:xfrm>
            <a:off x="980957" y="4082804"/>
            <a:ext cx="5204327" cy="2287036"/>
            <a:chOff x="980957" y="4082804"/>
            <a:chExt cx="5204327" cy="228703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F8C15377-85DE-304D-8F92-0EF8FA812902}"/>
                </a:ext>
              </a:extLst>
            </p:cNvPr>
            <p:cNvGrpSpPr/>
            <p:nvPr/>
          </p:nvGrpSpPr>
          <p:grpSpPr>
            <a:xfrm>
              <a:off x="980957" y="4082805"/>
              <a:ext cx="5204327" cy="2287035"/>
              <a:chOff x="980957" y="4003293"/>
              <a:chExt cx="5204327" cy="228703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xmlns="" id="{057BD16B-3BEC-844D-85C0-49B2819579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18509" b="22898"/>
              <a:stretch/>
            </p:blipFill>
            <p:spPr>
              <a:xfrm>
                <a:off x="980957" y="4003293"/>
                <a:ext cx="5204327" cy="2287035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xmlns="" id="{7A78BAB7-4DBB-274F-9DE4-63F8FE1F9901}"/>
                  </a:ext>
                </a:extLst>
              </p:cNvPr>
              <p:cNvSpPr txBox="1"/>
              <p:nvPr/>
            </p:nvSpPr>
            <p:spPr>
              <a:xfrm>
                <a:off x="1860568" y="4003293"/>
                <a:ext cx="1333206" cy="276999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Left hemisphere   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26AA8433-0818-FE45-84E9-5E50E3D6665F}"/>
                </a:ext>
              </a:extLst>
            </p:cNvPr>
            <p:cNvSpPr txBox="1"/>
            <p:nvPr/>
          </p:nvSpPr>
          <p:spPr>
            <a:xfrm>
              <a:off x="4130099" y="4082804"/>
              <a:ext cx="1366337" cy="276999"/>
            </a:xfrm>
            <a:prstGeom prst="rect">
              <a:avLst/>
            </a:prstGeom>
            <a:solidFill>
              <a:srgbClr val="F2F2F2"/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  <a:cs typeface="Calibri" panose="020F0502020204030204" pitchFamily="34" charset="0"/>
                </a:rPr>
                <a:t>Right hemisphere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00248A16-9F09-1346-8590-B9D7EADCB2AA}"/>
                </a:ext>
              </a:extLst>
            </p:cNvPr>
            <p:cNvSpPr txBox="1"/>
            <p:nvPr/>
          </p:nvSpPr>
          <p:spPr>
            <a:xfrm rot="16200000">
              <a:off x="878090" y="5087822"/>
              <a:ext cx="7938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Mean MK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854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3" y="2638044"/>
            <a:ext cx="4521176" cy="3101982"/>
          </a:xfrm>
        </p:spPr>
        <p:txBody>
          <a:bodyPr/>
          <a:lstStyle/>
          <a:p>
            <a:r>
              <a:rPr lang="en-US" dirty="0"/>
              <a:t>Diffusion MRI data</a:t>
            </a:r>
          </a:p>
          <a:p>
            <a:pPr lvl="1"/>
            <a:r>
              <a:rPr lang="en-US" dirty="0"/>
              <a:t>Mean diffusion kurtosis, whole brain coverage</a:t>
            </a:r>
          </a:p>
          <a:p>
            <a:pPr lvl="1"/>
            <a:r>
              <a:rPr lang="en-US" dirty="0">
                <a:solidFill>
                  <a:srgbClr val="C05C5A"/>
                </a:solidFill>
              </a:rPr>
              <a:t>Average corresponding regions in the left and right hemisphere?</a:t>
            </a:r>
          </a:p>
          <a:p>
            <a:pPr lvl="2"/>
            <a:r>
              <a:rPr lang="en-US" sz="1800" dirty="0">
                <a:solidFill>
                  <a:srgbClr val="C05C5A"/>
                </a:solidFill>
              </a:rPr>
              <a:t>Probably not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879034" cy="3101982"/>
          </a:xfrm>
        </p:spPr>
        <p:txBody>
          <a:bodyPr/>
          <a:lstStyle/>
          <a:p>
            <a:r>
              <a:rPr lang="en-US" dirty="0"/>
              <a:t>Cognitive test data</a:t>
            </a:r>
          </a:p>
          <a:p>
            <a:pPr lvl="1"/>
            <a:r>
              <a:rPr lang="en-US" dirty="0"/>
              <a:t>24 tests in total</a:t>
            </a:r>
          </a:p>
          <a:p>
            <a:pPr lvl="2"/>
            <a:r>
              <a:rPr lang="en-US" dirty="0">
                <a:solidFill>
                  <a:srgbClr val="C05C5A"/>
                </a:solidFill>
              </a:rPr>
              <a:t>3 PCs: processing speed, working memory, learning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577" y="4110558"/>
            <a:ext cx="2747899" cy="24601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376" y="4110558"/>
            <a:ext cx="2008676" cy="254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91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83392" t="17050" r="8613" b="20115"/>
          <a:stretch/>
        </p:blipFill>
        <p:spPr>
          <a:xfrm>
            <a:off x="11217518" y="2084499"/>
            <a:ext cx="827940" cy="299518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77166" y="5946716"/>
            <a:ext cx="3351972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Regions alphabetically ordered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49438" y="5277814"/>
            <a:ext cx="1153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158 regions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40918-5F31-494C-BCFD-3C715856F3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32" t="8657" r="26469" b="29671"/>
          <a:stretch/>
        </p:blipFill>
        <p:spPr>
          <a:xfrm>
            <a:off x="1683772" y="1469827"/>
            <a:ext cx="3673783" cy="35387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89FA8B8-DB11-AB44-B00E-C578E285DF68}"/>
              </a:ext>
            </a:extLst>
          </p:cNvPr>
          <p:cNvSpPr txBox="1"/>
          <p:nvPr/>
        </p:nvSpPr>
        <p:spPr>
          <a:xfrm rot="16200000">
            <a:off x="773537" y="3102639"/>
            <a:ext cx="1153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158 regions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EC8C826-DDCD-8B42-9F77-A6A0518F98CB}"/>
              </a:ext>
            </a:extLst>
          </p:cNvPr>
          <p:cNvSpPr txBox="1"/>
          <p:nvPr/>
        </p:nvSpPr>
        <p:spPr>
          <a:xfrm>
            <a:off x="1956680" y="1340306"/>
            <a:ext cx="3241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Inter-region correlation (Pearson’s r)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E31435DA-05DF-8C43-929E-6C9E0F8D27A6}"/>
              </a:ext>
            </a:extLst>
          </p:cNvPr>
          <p:cNvGrpSpPr/>
          <p:nvPr/>
        </p:nvGrpSpPr>
        <p:grpSpPr>
          <a:xfrm>
            <a:off x="1863915" y="1617799"/>
            <a:ext cx="4043860" cy="3552649"/>
            <a:chOff x="1863915" y="1617799"/>
            <a:chExt cx="4043860" cy="355264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xmlns="" id="{BE524A2E-5AF7-DA48-9CE0-7C9E5F061277}"/>
                </a:ext>
              </a:extLst>
            </p:cNvPr>
            <p:cNvCxnSpPr/>
            <p:nvPr/>
          </p:nvCxnSpPr>
          <p:spPr>
            <a:xfrm>
              <a:off x="1863915" y="2440056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E848CCF5-E8B2-024F-89CB-2D10A45DD29B}"/>
                </a:ext>
              </a:extLst>
            </p:cNvPr>
            <p:cNvCxnSpPr/>
            <p:nvPr/>
          </p:nvCxnSpPr>
          <p:spPr>
            <a:xfrm>
              <a:off x="1877167" y="3122518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A728A572-CC12-594A-882A-7CC13CD55A28}"/>
                </a:ext>
              </a:extLst>
            </p:cNvPr>
            <p:cNvCxnSpPr/>
            <p:nvPr/>
          </p:nvCxnSpPr>
          <p:spPr>
            <a:xfrm>
              <a:off x="1877166" y="3855335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09574193-89F3-BF46-8C68-40C3B688DD61}"/>
                </a:ext>
              </a:extLst>
            </p:cNvPr>
            <p:cNvCxnSpPr/>
            <p:nvPr/>
          </p:nvCxnSpPr>
          <p:spPr>
            <a:xfrm>
              <a:off x="1891896" y="4595191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55C72497-A70F-7646-A44A-D5B9791AC671}"/>
                </a:ext>
              </a:extLst>
            </p:cNvPr>
            <p:cNvSpPr txBox="1"/>
            <p:nvPr/>
          </p:nvSpPr>
          <p:spPr>
            <a:xfrm>
              <a:off x="5174882" y="1895516"/>
              <a:ext cx="732893" cy="31854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gm</a:t>
              </a: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rh gm</a:t>
              </a: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rh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nuclei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xmlns="" id="{2D0391CE-CDD8-1C49-9EA9-6994D02F9716}"/>
                </a:ext>
              </a:extLst>
            </p:cNvPr>
            <p:cNvCxnSpPr/>
            <p:nvPr/>
          </p:nvCxnSpPr>
          <p:spPr>
            <a:xfrm rot="16200000">
              <a:off x="1117266" y="3257165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xmlns="" id="{A7B1A871-82F1-434B-9CE7-FD8337E70541}"/>
                </a:ext>
              </a:extLst>
            </p:cNvPr>
            <p:cNvCxnSpPr/>
            <p:nvPr/>
          </p:nvCxnSpPr>
          <p:spPr>
            <a:xfrm rot="16200000">
              <a:off x="1837828" y="3244596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xmlns="" id="{38AE6EF9-24EA-2447-8CD0-C3C58239D2F9}"/>
                </a:ext>
              </a:extLst>
            </p:cNvPr>
            <p:cNvCxnSpPr/>
            <p:nvPr/>
          </p:nvCxnSpPr>
          <p:spPr>
            <a:xfrm rot="16200000">
              <a:off x="2570645" y="3244597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F3476971-5DC2-4845-A476-049A9D5953AD}"/>
                </a:ext>
              </a:extLst>
            </p:cNvPr>
            <p:cNvCxnSpPr/>
            <p:nvPr/>
          </p:nvCxnSpPr>
          <p:spPr>
            <a:xfrm rot="16200000">
              <a:off x="3329551" y="3230626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44A48393-E546-6341-81B2-298CB57FD29D}"/>
                </a:ext>
              </a:extLst>
            </p:cNvPr>
            <p:cNvSpPr txBox="1"/>
            <p:nvPr/>
          </p:nvSpPr>
          <p:spPr>
            <a:xfrm>
              <a:off x="2014254" y="4831894"/>
              <a:ext cx="29001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gm    rh gm   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   rh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302FA295-3629-1749-979B-7A379559B5AF}"/>
              </a:ext>
            </a:extLst>
          </p:cNvPr>
          <p:cNvGrpSpPr/>
          <p:nvPr/>
        </p:nvGrpSpPr>
        <p:grpSpPr>
          <a:xfrm>
            <a:off x="2698959" y="1694743"/>
            <a:ext cx="2253610" cy="2196099"/>
            <a:chOff x="2660322" y="1694743"/>
            <a:chExt cx="2253610" cy="2196099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xmlns="" id="{150434DA-4B6D-5042-AEE9-2BCDB8ED1563}"/>
                </a:ext>
              </a:extLst>
            </p:cNvPr>
            <p:cNvSpPr/>
            <p:nvPr/>
          </p:nvSpPr>
          <p:spPr>
            <a:xfrm>
              <a:off x="4139361" y="3116271"/>
              <a:ext cx="774571" cy="774571"/>
            </a:xfrm>
            <a:prstGeom prst="roundRect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xmlns="" id="{E6AECEDB-5D02-744F-928F-50671D15222D}"/>
                </a:ext>
              </a:extLst>
            </p:cNvPr>
            <p:cNvSpPr/>
            <p:nvPr/>
          </p:nvSpPr>
          <p:spPr>
            <a:xfrm>
              <a:off x="2660322" y="1694743"/>
              <a:ext cx="774571" cy="774571"/>
            </a:xfrm>
            <a:prstGeom prst="roundRect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329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83392" t="17050" r="8613" b="20115"/>
          <a:stretch/>
        </p:blipFill>
        <p:spPr>
          <a:xfrm>
            <a:off x="11217518" y="2084499"/>
            <a:ext cx="827940" cy="29951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FF739FA9-FBB3-B24D-8A41-F5D2E7B40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76" t="8657" r="26348" b="29672"/>
          <a:stretch/>
        </p:blipFill>
        <p:spPr>
          <a:xfrm>
            <a:off x="6431903" y="1469827"/>
            <a:ext cx="3708400" cy="357207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6F64377F-E8F9-BA40-9C5A-5368E4879FA3}"/>
              </a:ext>
            </a:extLst>
          </p:cNvPr>
          <p:cNvSpPr txBox="1"/>
          <p:nvPr/>
        </p:nvSpPr>
        <p:spPr>
          <a:xfrm>
            <a:off x="6678430" y="1340306"/>
            <a:ext cx="3241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Inter-region correlation (Pearson’s r)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5B9DB8B7-7874-E741-8BDD-036EB389911F}"/>
              </a:ext>
            </a:extLst>
          </p:cNvPr>
          <p:cNvSpPr txBox="1"/>
          <p:nvPr/>
        </p:nvSpPr>
        <p:spPr>
          <a:xfrm>
            <a:off x="7752421" y="5279362"/>
            <a:ext cx="1153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158 regions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D9EEDCAF-EE9D-9D49-B030-1678AA0F8071}"/>
              </a:ext>
            </a:extLst>
          </p:cNvPr>
          <p:cNvSpPr txBox="1"/>
          <p:nvPr/>
        </p:nvSpPr>
        <p:spPr>
          <a:xfrm>
            <a:off x="6678430" y="5940378"/>
            <a:ext cx="3351972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Regions ordered by proximity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9A581C52-EF65-F142-B064-A468D8E48CA8}"/>
              </a:ext>
            </a:extLst>
          </p:cNvPr>
          <p:cNvSpPr/>
          <p:nvPr/>
        </p:nvSpPr>
        <p:spPr>
          <a:xfrm rot="8105890">
            <a:off x="7780614" y="1439626"/>
            <a:ext cx="242929" cy="1345615"/>
          </a:xfrm>
          <a:prstGeom prst="ellips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B9879531-EBE7-E845-838C-6D93C6F4286F}"/>
              </a:ext>
            </a:extLst>
          </p:cNvPr>
          <p:cNvSpPr/>
          <p:nvPr/>
        </p:nvSpPr>
        <p:spPr>
          <a:xfrm rot="8105890">
            <a:off x="7376490" y="1290526"/>
            <a:ext cx="334968" cy="2335982"/>
          </a:xfrm>
          <a:prstGeom prst="ellipse">
            <a:avLst/>
          </a:prstGeom>
          <a:noFill/>
          <a:ln w="28575">
            <a:solidFill>
              <a:srgbClr val="C05C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FFF02FFF-2A50-EE47-949A-1FA145426D44}"/>
              </a:ext>
            </a:extLst>
          </p:cNvPr>
          <p:cNvSpPr txBox="1"/>
          <p:nvPr/>
        </p:nvSpPr>
        <p:spPr>
          <a:xfrm>
            <a:off x="1877166" y="5946716"/>
            <a:ext cx="3351972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Regions alphabetically ordered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C6D57DC5-D56D-194F-8FE8-04785A4A91C0}"/>
              </a:ext>
            </a:extLst>
          </p:cNvPr>
          <p:cNvSpPr txBox="1"/>
          <p:nvPr/>
        </p:nvSpPr>
        <p:spPr>
          <a:xfrm>
            <a:off x="2949438" y="5277814"/>
            <a:ext cx="1153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158 regions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xmlns="" id="{80927658-E26A-6344-8383-F28EA220A8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32" t="8657" r="26469" b="29671"/>
          <a:stretch/>
        </p:blipFill>
        <p:spPr>
          <a:xfrm>
            <a:off x="1683772" y="1469827"/>
            <a:ext cx="3673783" cy="353872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8647A3B7-3956-FD41-AFE3-52126CE22140}"/>
              </a:ext>
            </a:extLst>
          </p:cNvPr>
          <p:cNvSpPr txBox="1"/>
          <p:nvPr/>
        </p:nvSpPr>
        <p:spPr>
          <a:xfrm rot="16200000">
            <a:off x="773537" y="3102639"/>
            <a:ext cx="11535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158 regions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54BF3DF8-C739-AB4C-8892-CC08B563D3DD}"/>
              </a:ext>
            </a:extLst>
          </p:cNvPr>
          <p:cNvSpPr txBox="1"/>
          <p:nvPr/>
        </p:nvSpPr>
        <p:spPr>
          <a:xfrm>
            <a:off x="1956680" y="1340306"/>
            <a:ext cx="3241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Inter-region correlation (Pearson’s r)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E672235A-CF3D-9547-86B3-F5A0A843EB88}"/>
              </a:ext>
            </a:extLst>
          </p:cNvPr>
          <p:cNvGrpSpPr/>
          <p:nvPr/>
        </p:nvGrpSpPr>
        <p:grpSpPr>
          <a:xfrm>
            <a:off x="1863915" y="1617799"/>
            <a:ext cx="4043860" cy="3570926"/>
            <a:chOff x="1863915" y="1617799"/>
            <a:chExt cx="4043860" cy="3570926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xmlns="" id="{660294DF-089C-324D-BCA2-BE17D9867D0E}"/>
                </a:ext>
              </a:extLst>
            </p:cNvPr>
            <p:cNvCxnSpPr/>
            <p:nvPr/>
          </p:nvCxnSpPr>
          <p:spPr>
            <a:xfrm>
              <a:off x="1863915" y="2440056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xmlns="" id="{6F1173D3-BC6B-E14F-9E8C-E7D448AA350A}"/>
                </a:ext>
              </a:extLst>
            </p:cNvPr>
            <p:cNvCxnSpPr/>
            <p:nvPr/>
          </p:nvCxnSpPr>
          <p:spPr>
            <a:xfrm>
              <a:off x="1877167" y="3122518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xmlns="" id="{0AA887A5-0031-3244-976D-368BC3849C4A}"/>
                </a:ext>
              </a:extLst>
            </p:cNvPr>
            <p:cNvCxnSpPr/>
            <p:nvPr/>
          </p:nvCxnSpPr>
          <p:spPr>
            <a:xfrm>
              <a:off x="1877166" y="3855335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xmlns="" id="{9D031F0E-1E39-304B-8EE2-DA5A81339A60}"/>
                </a:ext>
              </a:extLst>
            </p:cNvPr>
            <p:cNvCxnSpPr/>
            <p:nvPr/>
          </p:nvCxnSpPr>
          <p:spPr>
            <a:xfrm>
              <a:off x="1891896" y="4595191"/>
              <a:ext cx="3400875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053B551E-6B83-1246-96EA-B10986448E7B}"/>
                </a:ext>
              </a:extLst>
            </p:cNvPr>
            <p:cNvSpPr txBox="1"/>
            <p:nvPr/>
          </p:nvSpPr>
          <p:spPr>
            <a:xfrm>
              <a:off x="5174882" y="1895516"/>
              <a:ext cx="732893" cy="32932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gm</a:t>
              </a: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rh gm</a:t>
              </a: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rh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nuclei</a:t>
              </a: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xmlns="" id="{72F21B20-1CFC-4B4A-9233-60D41009958D}"/>
                </a:ext>
              </a:extLst>
            </p:cNvPr>
            <p:cNvCxnSpPr/>
            <p:nvPr/>
          </p:nvCxnSpPr>
          <p:spPr>
            <a:xfrm rot="16200000">
              <a:off x="1117266" y="3257165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C7923593-F238-3B4D-8FBB-2A34C458B45B}"/>
                </a:ext>
              </a:extLst>
            </p:cNvPr>
            <p:cNvCxnSpPr/>
            <p:nvPr/>
          </p:nvCxnSpPr>
          <p:spPr>
            <a:xfrm rot="16200000">
              <a:off x="1837828" y="3244596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xmlns="" id="{7F0801F2-9697-144F-998D-306AEEEB337F}"/>
                </a:ext>
              </a:extLst>
            </p:cNvPr>
            <p:cNvCxnSpPr/>
            <p:nvPr/>
          </p:nvCxnSpPr>
          <p:spPr>
            <a:xfrm rot="16200000">
              <a:off x="2570645" y="3244597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xmlns="" id="{0ED519C8-D25C-ED4D-909F-A125ACE44B61}"/>
                </a:ext>
              </a:extLst>
            </p:cNvPr>
            <p:cNvCxnSpPr/>
            <p:nvPr/>
          </p:nvCxnSpPr>
          <p:spPr>
            <a:xfrm rot="16200000">
              <a:off x="3329551" y="3230626"/>
              <a:ext cx="3225654" cy="0"/>
            </a:xfrm>
            <a:prstGeom prst="line">
              <a:avLst/>
            </a:prstGeom>
            <a:ln w="57150">
              <a:solidFill>
                <a:srgbClr val="C05C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BBC681C6-C317-7348-A9A4-BF78A15BC61B}"/>
                </a:ext>
              </a:extLst>
            </p:cNvPr>
            <p:cNvSpPr txBox="1"/>
            <p:nvPr/>
          </p:nvSpPr>
          <p:spPr>
            <a:xfrm>
              <a:off x="2014254" y="4831894"/>
              <a:ext cx="29001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gm    rh gm   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lh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r>
                <a:rPr 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   rh </a:t>
              </a:r>
              <a:r>
                <a:rPr 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wm</a:t>
              </a:r>
              <a:endPara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xmlns="" id="{768E642C-33E2-FB4B-8322-3577110D212F}"/>
              </a:ext>
            </a:extLst>
          </p:cNvPr>
          <p:cNvGrpSpPr/>
          <p:nvPr/>
        </p:nvGrpSpPr>
        <p:grpSpPr>
          <a:xfrm>
            <a:off x="2698959" y="1694743"/>
            <a:ext cx="2254147" cy="2196099"/>
            <a:chOff x="2660322" y="1694743"/>
            <a:chExt cx="2254147" cy="2196099"/>
          </a:xfrm>
        </p:grpSpPr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xmlns="" id="{6C8F8CB2-A130-0B47-A6C1-65207E97D9E7}"/>
                </a:ext>
              </a:extLst>
            </p:cNvPr>
            <p:cNvSpPr/>
            <p:nvPr/>
          </p:nvSpPr>
          <p:spPr>
            <a:xfrm>
              <a:off x="4139898" y="3116271"/>
              <a:ext cx="774571" cy="774571"/>
            </a:xfrm>
            <a:prstGeom prst="roundRect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xmlns="" id="{97950C00-985F-FE4B-A7A6-EFC1A4EF750D}"/>
                </a:ext>
              </a:extLst>
            </p:cNvPr>
            <p:cNvSpPr/>
            <p:nvPr/>
          </p:nvSpPr>
          <p:spPr>
            <a:xfrm>
              <a:off x="2660322" y="1694743"/>
              <a:ext cx="774571" cy="774571"/>
            </a:xfrm>
            <a:prstGeom prst="roundRect">
              <a:avLst/>
            </a:prstGeom>
            <a:noFill/>
            <a:ln w="28575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712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3" y="2638044"/>
            <a:ext cx="4521176" cy="3101982"/>
          </a:xfrm>
        </p:spPr>
        <p:txBody>
          <a:bodyPr/>
          <a:lstStyle/>
          <a:p>
            <a:r>
              <a:rPr lang="en-US" dirty="0"/>
              <a:t>Diffusion MRI data</a:t>
            </a:r>
          </a:p>
          <a:p>
            <a:pPr lvl="1"/>
            <a:r>
              <a:rPr lang="en-US" dirty="0"/>
              <a:t>Mean diffusion kurtosis, whole brain coverage</a:t>
            </a:r>
          </a:p>
          <a:p>
            <a:pPr lvl="1"/>
            <a:r>
              <a:rPr lang="en-US" dirty="0">
                <a:solidFill>
                  <a:srgbClr val="C05C5A"/>
                </a:solidFill>
              </a:rPr>
              <a:t>Average corresponding regions in the left and right hemisphere?</a:t>
            </a:r>
          </a:p>
          <a:p>
            <a:pPr lvl="2">
              <a:buFontTx/>
              <a:buChar char="-"/>
            </a:pPr>
            <a:r>
              <a:rPr lang="en-US" dirty="0">
                <a:solidFill>
                  <a:srgbClr val="C05C5A"/>
                </a:solidFill>
              </a:rPr>
              <a:t>Probably not</a:t>
            </a:r>
          </a:p>
          <a:p>
            <a:pPr lvl="1"/>
            <a:r>
              <a:rPr lang="en-US" dirty="0"/>
              <a:t>Feature selection</a:t>
            </a:r>
          </a:p>
        </p:txBody>
      </p:sp>
      <p:pic>
        <p:nvPicPr>
          <p:cNvPr id="17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0164D178-0372-FA4C-BAE4-B789B0A95D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5158" y="2638425"/>
            <a:ext cx="4521177" cy="3598043"/>
          </a:xfrm>
        </p:spPr>
      </p:pic>
    </p:spTree>
    <p:extLst>
      <p:ext uri="{BB962C8B-B14F-4D97-AF65-F5344CB8AC3E}">
        <p14:creationId xmlns:p14="http://schemas.microsoft.com/office/powerpoint/2010/main" val="1693102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6ACB50E8-C1B1-A846-A17C-7E472513C15C}"/>
              </a:ext>
            </a:extLst>
          </p:cNvPr>
          <p:cNvSpPr txBox="1">
            <a:spLocks/>
          </p:cNvSpPr>
          <p:nvPr/>
        </p:nvSpPr>
        <p:spPr>
          <a:xfrm>
            <a:off x="804672" y="4261757"/>
            <a:ext cx="3212157" cy="2052946"/>
          </a:xfrm>
          <a:prstGeom prst="rect">
            <a:avLst/>
          </a:prstGeom>
        </p:spPr>
        <p:txBody>
          <a:bodyPr vert="horz" lIns="91440" tIns="45720" rIns="91440" bIns="45720" rtlCol="0" anchor="t" anchorCtr="1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- Train a </a:t>
            </a:r>
            <a:r>
              <a:rPr lang="en-US" sz="1800" dirty="0" smtClean="0"/>
              <a:t>binary classifier that </a:t>
            </a:r>
            <a:r>
              <a:rPr lang="en-US" sz="1800" dirty="0"/>
              <a:t>distinguishes healthy controls from patients with psychosis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F13563-E1BD-8F4D-AE84-4E7B001C4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90454"/>
            <a:ext cx="2520419" cy="14161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Support</a:t>
            </a:r>
            <a:br>
              <a:rPr lang="en-US" dirty="0"/>
            </a:br>
            <a:r>
              <a:rPr lang="en-US" dirty="0"/>
              <a:t>vector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</p:spTree>
    <p:extLst>
      <p:ext uri="{BB962C8B-B14F-4D97-AF65-F5344CB8AC3E}">
        <p14:creationId xmlns:p14="http://schemas.microsoft.com/office/powerpoint/2010/main" val="276079254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4680</TotalTime>
  <Words>744</Words>
  <Application>Microsoft Macintosh PowerPoint</Application>
  <PresentationFormat>Widescreen</PresentationFormat>
  <Paragraphs>210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Abadi MT Condensed Light</vt:lpstr>
      <vt:lpstr>Calibri</vt:lpstr>
      <vt:lpstr>Courier</vt:lpstr>
      <vt:lpstr>Gill Sans MT</vt:lpstr>
      <vt:lpstr>Mangal</vt:lpstr>
      <vt:lpstr>Arial</vt:lpstr>
      <vt:lpstr>Parcel</vt:lpstr>
      <vt:lpstr> </vt:lpstr>
      <vt:lpstr>datasets</vt:lpstr>
      <vt:lpstr>datasets</vt:lpstr>
      <vt:lpstr>datasets</vt:lpstr>
      <vt:lpstr>datasets</vt:lpstr>
      <vt:lpstr>PowerPoint Presentation</vt:lpstr>
      <vt:lpstr>PowerPoint Presentation</vt:lpstr>
      <vt:lpstr>datasets</vt:lpstr>
      <vt:lpstr>Support vector machine</vt:lpstr>
      <vt:lpstr>Support vector machine</vt:lpstr>
      <vt:lpstr>Support vector machine</vt:lpstr>
      <vt:lpstr>Support vector machine</vt:lpstr>
      <vt:lpstr>Automated Feature selection</vt:lpstr>
      <vt:lpstr>Automated Feature selection</vt:lpstr>
      <vt:lpstr>Automated Feature selection</vt:lpstr>
      <vt:lpstr>Literature-based Feature selection</vt:lpstr>
      <vt:lpstr>Literature-based Feature selection</vt:lpstr>
      <vt:lpstr>Literature-based Feature selection</vt:lpstr>
      <vt:lpstr>Compare feature sets</vt:lpstr>
      <vt:lpstr>Random feature selection</vt:lpstr>
      <vt:lpstr>SVM prediction</vt:lpstr>
      <vt:lpstr>SVM prediction</vt:lpstr>
      <vt:lpstr>SVM prediction</vt:lpstr>
      <vt:lpstr> 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Veronica Sui</dc:creator>
  <cp:lastModifiedBy>Veronica Sui</cp:lastModifiedBy>
  <cp:revision>136</cp:revision>
  <dcterms:created xsi:type="dcterms:W3CDTF">2019-09-12T16:11:06Z</dcterms:created>
  <dcterms:modified xsi:type="dcterms:W3CDTF">2019-12-10T22:59:52Z</dcterms:modified>
</cp:coreProperties>
</file>

<file path=docProps/thumbnail.jpeg>
</file>